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94"/>
  </p:normalViewPr>
  <p:slideViewPr>
    <p:cSldViewPr snapToGrid="0" snapToObjects="1">
      <p:cViewPr>
        <p:scale>
          <a:sx n="79" d="100"/>
          <a:sy n="79" d="100"/>
        </p:scale>
        <p:origin x="54" y="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208800" cy="20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9B5DD-0274-BF45-B4C5-62E173E8F634}" type="datetimeFigureOut">
              <a:rPr lang="en-US" smtClean="0"/>
              <a:t>10/12/2021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16669-4A9E-2244-B321-FE3C257B7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552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CDCF-83F0-654A-8E95-83ACE8329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3428999"/>
            <a:ext cx="10515600" cy="1392589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1FDD66-E57C-D246-A8D3-5F7E64604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0977"/>
            <a:ext cx="9144000" cy="113735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A4BBE-75B1-9143-A887-FCA15B9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2FA7A7-1EC8-9A45-B674-9F5AA40338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75125" y="483127"/>
            <a:ext cx="4641750" cy="276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5452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D7F8-1D21-E24C-867B-27076A867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3097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8A5910-6C9B-1F48-8812-ECC4A33F6A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AF42E-65C6-9945-BE49-EB50D67138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93E591-CC8D-C74E-8EED-098A7FB5E64D}" type="datetime1">
              <a:rPr lang="en-CA" smtClean="0"/>
              <a:t>2021-10-12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EF138-5D7E-EE45-A145-963FACA6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F53AE-A2BC-DE4D-BB61-40C1BC3B6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6536F3-C8D2-4944-B4D4-6A4C8563FA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174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0FF282-7893-604E-9578-505C40B715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731022" y="365125"/>
            <a:ext cx="1622778" cy="5811838"/>
          </a:xfrm>
          <a:prstGeom prst="rect">
            <a:avLst/>
          </a:prstGeo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A972C3-333E-304A-AB27-C6CDCBED1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92822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F7E9A-773D-734B-9080-4E50327633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1BC118-574D-594E-ABEA-A7C82666C9AB}" type="datetime1">
              <a:rPr lang="en-CA" smtClean="0"/>
              <a:t>2021-10-12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82C37-09FF-6A4D-8C32-64A7F07F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B5B9D-9935-CE4E-A40E-BBED3145D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F9CC3B-F1C2-024E-9BCF-1306C0AC80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5400000">
            <a:off x="11093626" y="5793141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98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C7C6D-3AF4-704E-BA3F-6FC5B568C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F4F71-1642-7C4D-949F-4818DFEAE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E4CE4-F196-BF4E-8EF4-267B94BD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CB4A0-D1FD-9244-BC2D-7164B6310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7370EC-1423-5441-922D-1AAFD5BB31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EF411AF-3106-D04E-9818-E4C0FD06B92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929AB1E-7FD9-0A40-B7C0-508CCACB3E9A}" type="datetime1">
              <a:rPr lang="en-CA" smtClean="0"/>
              <a:t>2021-10-12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60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AD314-C4FC-384A-835E-A6FA7C1C3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195E31-AF4D-A348-A7A9-7416D5CFB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CCF5D-D219-B446-BFBF-42479CD054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E8723F-57EA-4C47-97B9-92AFDEEF85DC}" type="datetime1">
              <a:rPr lang="en-CA" smtClean="0"/>
              <a:t>2021-10-12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BE2F7-A02E-2541-92F4-BB12DCEA2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E5E475-C185-8649-99DC-91A32B80F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4E7543-36A1-9145-8718-DCB0BDDD9F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8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F69A-4335-4B4E-B747-17F37F3C2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20207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619A-7211-0947-8360-23CE25F12D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185332"/>
            <a:ext cx="5181600" cy="499163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2284B-15A7-584D-908E-45543479E5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85332"/>
            <a:ext cx="5181600" cy="499163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48B25-655D-AF40-BDC0-5457413735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2B00E5D-EC04-AA49-8D52-0FCB6E08F63D}" type="datetime1">
              <a:rPr lang="en-CA" smtClean="0"/>
              <a:t>2021-10-12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9A9F6-1429-5E49-BAA4-1E84DC5BA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093763-BF3C-C644-9F21-D1290C786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5401E6-623E-8449-A07B-6B5E2253AD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5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ABBC-6A16-9A46-A02F-79A517A30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67644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1AB855-CE44-1647-A11E-35810E458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134005"/>
            <a:ext cx="5157787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7E1739-9BD2-114D-9001-9767690E3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1662112"/>
            <a:ext cx="5157787" cy="452755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260CC-435F-4B4A-921E-F825D9DAFD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132769"/>
            <a:ext cx="5183188" cy="52934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E7B3BE-4412-2546-8A83-8211EDE2F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1662112"/>
            <a:ext cx="5183188" cy="4527551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5F5D0-89F8-014F-8A54-42E462B42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90905C-10FF-8047-AA7E-6DC7E8B6AF51}" type="datetime1">
              <a:rPr lang="en-CA" smtClean="0"/>
              <a:t>2021-10-12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B91292-54C2-5B4B-BC92-96B7E584A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B02B02-7BBA-3248-9E8D-33B016832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8F359D-97AE-244A-B6E0-7FABE799CE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97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CA3E4-A9A0-B949-AB23-A7ED13D89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7643"/>
          </a:xfrm>
          <a:prstGeom prst="rect">
            <a:avLst/>
          </a:prstGeo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1C8F84-5DB4-5A45-850F-78308488EE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CE86E2-4400-D342-BEEC-F9C1ADF6F9F7}" type="datetime1">
              <a:rPr lang="en-CA" smtClean="0"/>
              <a:t>2021-10-12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A30B16-8D2B-964B-A82E-A1D8E5782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CEFDE2-192C-EB49-B93B-A5C074DE6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864CA-5904-6E4C-94B5-D61D982EE8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9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B624B9-C01C-504E-A7E7-3945364DF6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358A08-7221-7F45-8378-69D5559861DD}" type="datetime1">
              <a:rPr lang="en-CA" smtClean="0"/>
              <a:t>2021-10-12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98282D-B315-7747-81EE-E8722A589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47E0-FF85-FA4D-A8FA-E44590C11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5121D-E664-684B-8EE0-95412BB4757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427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68BCA-0D11-EE4D-9447-2FD49C0E2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EC554-6BD0-D046-93E8-160448B4C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04167"/>
            <a:ext cx="6172200" cy="49568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64FC1F-CB88-E848-A9AD-207062F13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4DCBEE-639A-F74C-92CE-7B643E69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C20FDB-303D-8A4E-83B7-226DD88B97BD}" type="datetime1">
              <a:rPr lang="en-CA" smtClean="0"/>
              <a:t>2021-10-12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478D4-36A8-D941-B07C-23AC977B5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E275A4-A22A-5742-B711-4A30FC409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A484C7-B69E-1D4E-A042-8264DECEAC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49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C08D0-7399-754A-98B1-12196A1EC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112838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8B8A4F-D838-F44B-BD4B-90A268DE74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FA813-173D-3F4D-9B47-2ADE7EDAAB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570038"/>
            <a:ext cx="3932237" cy="42989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2A9922-D3F8-854D-946A-BACD40890E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A9EBA37-9D18-D34A-A88D-1B00AA06E95C}" type="datetime1">
              <a:rPr lang="en-CA" smtClean="0"/>
              <a:t>2021-10-12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8A5379-2EF0-014F-A404-9281AD5F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E44CB-9FEF-8E46-ADE7-C6878CCA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55BDE2E-7167-1944-9FEE-E44668D91CB6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4E5D11-1589-8B43-AC25-08B65AFD2DD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9060" y="136525"/>
            <a:ext cx="1287991" cy="76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95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F3363-D36B-4942-87A8-FED6DF69A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298222"/>
            <a:ext cx="10515600" cy="48787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5CA93B93-3243-C248-A970-24A76A358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427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E28B5F4-1EA0-4A4B-8D85-A0B1CB6C7E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W3C Web of Things (WoT) WG/IG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8BACC8E-7FE2-EE49-8CEA-AAD5143CE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73A2E78-F38A-E046-ACDB-668F070D1EF6}" type="datetime1">
              <a:rPr lang="en-CA" smtClean="0"/>
              <a:pPr/>
              <a:t>2021-10-12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3E7A09-626A-BA49-9FC3-7280AA1F93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55BDE2E-7167-1944-9FEE-E44668D91C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663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87674-345B-6D45-8433-396169D87C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Plugfest</a:t>
            </a:r>
            <a:r>
              <a:rPr lang="en-US" dirty="0"/>
              <a:t> project – Shadow Proxy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957DB-7468-C943-8F4B-9FE90A3CB8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Presenter</a:t>
            </a:r>
          </a:p>
          <a:p>
            <a:r>
              <a:rPr lang="en-US" dirty="0"/>
              <a:t>Ryuichi Matsukura, Fujitsu Limited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8488F1-92D7-254A-A373-03160DC75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</p:spTree>
    <p:extLst>
      <p:ext uri="{BB962C8B-B14F-4D97-AF65-F5344CB8AC3E}">
        <p14:creationId xmlns:p14="http://schemas.microsoft.com/office/powerpoint/2010/main" val="172328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C194C-11B4-DF4D-BD5B-07A74B9C6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Diagram in this </a:t>
            </a:r>
            <a:r>
              <a:rPr lang="en-US" dirty="0" err="1"/>
              <a:t>plugfest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7B15A-EE83-6C46-B3BF-DD4FF849D3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Fujitsu </a:t>
            </a:r>
            <a:r>
              <a:rPr lang="en-US" altLang="ja-JP" dirty="0"/>
              <a:t>provide</a:t>
            </a:r>
            <a:r>
              <a:rPr kumimoji="1" lang="en-US" altLang="ja-JP" dirty="0"/>
              <a:t>s three services</a:t>
            </a:r>
          </a:p>
          <a:p>
            <a:pPr lvl="1"/>
            <a:r>
              <a:rPr lang="en-US" altLang="ja-JP" dirty="0"/>
              <a:t>Sensor unit (temperature, humidity and air pressure)</a:t>
            </a:r>
          </a:p>
          <a:p>
            <a:pPr lvl="1"/>
            <a:r>
              <a:rPr kumimoji="1" lang="en-US" altLang="ja-JP" dirty="0"/>
              <a:t>Proxy server</a:t>
            </a:r>
            <a:endParaRPr lang="en-US" altLang="ja-JP" dirty="0"/>
          </a:p>
          <a:p>
            <a:pPr lvl="1"/>
            <a:r>
              <a:rPr kumimoji="1" lang="en-US" altLang="ja-JP" dirty="0"/>
              <a:t>Application</a:t>
            </a:r>
            <a:endParaRPr kumimoji="1" lang="ja-JP" alt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63E547-66FF-8D41-A445-B9D23F2D3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DA42-2970-1B4D-9C1F-77F249CD7467}" type="datetime1">
              <a:rPr lang="en-CA" smtClean="0"/>
              <a:t>2021-10-12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03CDDC-3456-C849-BC93-92466B8AD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B2D99-10F9-7144-B8A4-C7301A569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2</a:t>
            </a:fld>
            <a:endParaRPr lang="en-US"/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E3E607D6-D5CC-41E1-8EC1-654FFC0CDB97}"/>
              </a:ext>
            </a:extLst>
          </p:cNvPr>
          <p:cNvGrpSpPr/>
          <p:nvPr/>
        </p:nvGrpSpPr>
        <p:grpSpPr>
          <a:xfrm>
            <a:off x="4198371" y="2600160"/>
            <a:ext cx="7402150" cy="3570936"/>
            <a:chOff x="491320" y="1857129"/>
            <a:chExt cx="8440003" cy="4502727"/>
          </a:xfrm>
        </p:grpSpPr>
        <p:sp>
          <p:nvSpPr>
            <p:cNvPr id="9" name="四角形: 角を丸くする 8">
              <a:extLst>
                <a:ext uri="{FF2B5EF4-FFF2-40B4-BE49-F238E27FC236}">
                  <a16:creationId xmlns:a16="http://schemas.microsoft.com/office/drawing/2014/main" id="{63DD34DB-BDB9-449C-A1BC-840C1CD5C210}"/>
                </a:ext>
              </a:extLst>
            </p:cNvPr>
            <p:cNvSpPr/>
            <p:nvPr/>
          </p:nvSpPr>
          <p:spPr>
            <a:xfrm>
              <a:off x="2292082" y="1857129"/>
              <a:ext cx="4641272" cy="4502727"/>
            </a:xfrm>
            <a:prstGeom prst="roundRect">
              <a:avLst>
                <a:gd name="adj" fmla="val 5469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四角形: 角を丸くする 9">
              <a:extLst>
                <a:ext uri="{FF2B5EF4-FFF2-40B4-BE49-F238E27FC236}">
                  <a16:creationId xmlns:a16="http://schemas.microsoft.com/office/drawing/2014/main" id="{4378DAB8-5E95-435F-BEDB-F61BDC1A3B7A}"/>
                </a:ext>
              </a:extLst>
            </p:cNvPr>
            <p:cNvSpPr/>
            <p:nvPr/>
          </p:nvSpPr>
          <p:spPr>
            <a:xfrm>
              <a:off x="4946878" y="3360346"/>
              <a:ext cx="3963641" cy="2735387"/>
            </a:xfrm>
            <a:prstGeom prst="roundRect">
              <a:avLst>
                <a:gd name="adj" fmla="val 5750"/>
              </a:avLst>
            </a:prstGeom>
            <a:solidFill>
              <a:srgbClr val="FFF2CC">
                <a:alpha val="50196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3B5505DE-60F1-4522-AD7E-0F6938F04499}"/>
                </a:ext>
              </a:extLst>
            </p:cNvPr>
            <p:cNvSpPr/>
            <p:nvPr/>
          </p:nvSpPr>
          <p:spPr>
            <a:xfrm>
              <a:off x="5334805" y="3647002"/>
              <a:ext cx="1333662" cy="748145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Proxy server</a:t>
              </a:r>
              <a:endParaRPr kumimoji="1" lang="ja-JP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正方形/長方形 11">
              <a:extLst>
                <a:ext uri="{FF2B5EF4-FFF2-40B4-BE49-F238E27FC236}">
                  <a16:creationId xmlns:a16="http://schemas.microsoft.com/office/drawing/2014/main" id="{12FB60A5-FD9C-42AC-9A15-A5BDF56F2721}"/>
                </a:ext>
              </a:extLst>
            </p:cNvPr>
            <p:cNvSpPr/>
            <p:nvPr/>
          </p:nvSpPr>
          <p:spPr>
            <a:xfrm>
              <a:off x="7210120" y="5009035"/>
              <a:ext cx="1333662" cy="748145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Sensor unit</a:t>
              </a: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1E954FE6-9DAD-4D8C-B951-E1E4C0C792B0}"/>
                </a:ext>
              </a:extLst>
            </p:cNvPr>
            <p:cNvSpPr txBox="1"/>
            <p:nvPr/>
          </p:nvSpPr>
          <p:spPr>
            <a:xfrm>
              <a:off x="2292082" y="1942249"/>
              <a:ext cx="1652033" cy="4268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192.168.30.xx</a:t>
              </a:r>
              <a:endParaRPr kumimoji="1" lang="ja-JP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95DAE999-5786-4370-A278-47D2D1241157}"/>
                </a:ext>
              </a:extLst>
            </p:cNvPr>
            <p:cNvSpPr txBox="1"/>
            <p:nvPr/>
          </p:nvSpPr>
          <p:spPr>
            <a:xfrm>
              <a:off x="7404979" y="2959364"/>
              <a:ext cx="1526344" cy="4268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192.168.0.xx</a:t>
              </a:r>
              <a:endParaRPr kumimoji="1" lang="ja-JP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3DA1F4EE-3FBA-45F7-BADB-8D3E454909B8}"/>
                </a:ext>
              </a:extLst>
            </p:cNvPr>
            <p:cNvSpPr txBox="1"/>
            <p:nvPr/>
          </p:nvSpPr>
          <p:spPr>
            <a:xfrm>
              <a:off x="2731206" y="3651807"/>
              <a:ext cx="1625480" cy="4268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Plugfest</a:t>
              </a:r>
              <a:r>
                <a:rPr lang="en-US" altLang="ja-JP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VPN</a:t>
              </a:r>
              <a:endParaRPr kumimoji="1" lang="ja-JP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51CC8E88-4272-48B9-A1D8-7CBA383D4B06}"/>
                </a:ext>
              </a:extLst>
            </p:cNvPr>
            <p:cNvSpPr/>
            <p:nvPr/>
          </p:nvSpPr>
          <p:spPr>
            <a:xfrm>
              <a:off x="2819072" y="5009036"/>
              <a:ext cx="1333662" cy="748145"/>
            </a:xfrm>
            <a:prstGeom prst="rect">
              <a:avLst/>
            </a:prstGeom>
            <a:solidFill>
              <a:schemeClr val="bg1"/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device</a:t>
              </a:r>
              <a:endParaRPr kumimoji="1" lang="ja-JP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58908F07-008C-4676-AF58-AA6CA215C500}"/>
                </a:ext>
              </a:extLst>
            </p:cNvPr>
            <p:cNvSpPr/>
            <p:nvPr/>
          </p:nvSpPr>
          <p:spPr>
            <a:xfrm>
              <a:off x="491320" y="5009037"/>
              <a:ext cx="1333662" cy="748145"/>
            </a:xfrm>
            <a:prstGeom prst="rect">
              <a:avLst/>
            </a:prstGeom>
            <a:solidFill>
              <a:schemeClr val="bg1"/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device</a:t>
              </a:r>
              <a:endParaRPr kumimoji="1" lang="ja-JP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正方形/長方形 17">
              <a:extLst>
                <a:ext uri="{FF2B5EF4-FFF2-40B4-BE49-F238E27FC236}">
                  <a16:creationId xmlns:a16="http://schemas.microsoft.com/office/drawing/2014/main" id="{023EEBEF-AF6C-480C-8B87-AF5A09A5A54E}"/>
                </a:ext>
              </a:extLst>
            </p:cNvPr>
            <p:cNvSpPr/>
            <p:nvPr/>
          </p:nvSpPr>
          <p:spPr>
            <a:xfrm>
              <a:off x="5334805" y="2302845"/>
              <a:ext cx="1333663" cy="748145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ja-JP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Application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(curl, </a:t>
              </a:r>
              <a:r>
                <a:rPr kumimoji="1" lang="en-US" altLang="ja-JP" sz="12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nodeRED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15C6AA21-5CFE-4EB6-B734-629C1E7738BB}"/>
                </a:ext>
              </a:extLst>
            </p:cNvPr>
            <p:cNvCxnSpPr>
              <a:stCxn id="17" idx="0"/>
              <a:endCxn id="11" idx="2"/>
            </p:cNvCxnSpPr>
            <p:nvPr/>
          </p:nvCxnSpPr>
          <p:spPr>
            <a:xfrm flipV="1">
              <a:off x="1158151" y="4395147"/>
              <a:ext cx="4843485" cy="61389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>
              <a:extLst>
                <a:ext uri="{FF2B5EF4-FFF2-40B4-BE49-F238E27FC236}">
                  <a16:creationId xmlns:a16="http://schemas.microsoft.com/office/drawing/2014/main" id="{A09EB5A6-A470-4E39-B7BA-9D3B5BA2B318}"/>
                </a:ext>
              </a:extLst>
            </p:cNvPr>
            <p:cNvCxnSpPr>
              <a:cxnSpLocks/>
              <a:stCxn id="16" idx="0"/>
              <a:endCxn id="11" idx="2"/>
            </p:cNvCxnSpPr>
            <p:nvPr/>
          </p:nvCxnSpPr>
          <p:spPr>
            <a:xfrm flipV="1">
              <a:off x="3485903" y="4395147"/>
              <a:ext cx="2515733" cy="613889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C6B95C7E-93FC-42E0-A4CA-01B23BFAD5E8}"/>
                </a:ext>
              </a:extLst>
            </p:cNvPr>
            <p:cNvCxnSpPr>
              <a:cxnSpLocks/>
              <a:stCxn id="11" idx="2"/>
              <a:endCxn id="12" idx="0"/>
            </p:cNvCxnSpPr>
            <p:nvPr/>
          </p:nvCxnSpPr>
          <p:spPr>
            <a:xfrm>
              <a:off x="6001636" y="4395147"/>
              <a:ext cx="1875315" cy="61388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コネクタ 21">
              <a:extLst>
                <a:ext uri="{FF2B5EF4-FFF2-40B4-BE49-F238E27FC236}">
                  <a16:creationId xmlns:a16="http://schemas.microsoft.com/office/drawing/2014/main" id="{4CBD6CAD-1B9E-4CF9-BEE8-D8CCBB0BEDEE}"/>
                </a:ext>
              </a:extLst>
            </p:cNvPr>
            <p:cNvCxnSpPr>
              <a:cxnSpLocks/>
              <a:stCxn id="11" idx="0"/>
              <a:endCxn id="18" idx="2"/>
            </p:cNvCxnSpPr>
            <p:nvPr/>
          </p:nvCxnSpPr>
          <p:spPr>
            <a:xfrm flipV="1">
              <a:off x="6001636" y="3050990"/>
              <a:ext cx="1" cy="59601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381C53BE-5BC4-4B17-9C4B-6ADB3037D21B}"/>
                </a:ext>
              </a:extLst>
            </p:cNvPr>
            <p:cNvSpPr txBox="1"/>
            <p:nvPr/>
          </p:nvSpPr>
          <p:spPr>
            <a:xfrm>
              <a:off x="7111357" y="3462853"/>
              <a:ext cx="1528113" cy="4268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Fujitsu local</a:t>
              </a:r>
              <a:endParaRPr kumimoji="1" lang="ja-JP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C02CAB32-42F7-4DC5-A28C-4024905B3C5F}"/>
                </a:ext>
              </a:extLst>
            </p:cNvPr>
            <p:cNvSpPr txBox="1"/>
            <p:nvPr/>
          </p:nvSpPr>
          <p:spPr>
            <a:xfrm>
              <a:off x="642625" y="3665018"/>
              <a:ext cx="1035973" cy="4268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Internet</a:t>
              </a:r>
              <a:endParaRPr kumimoji="1" lang="ja-JP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910B57EB-8C93-43D0-9B3C-F04572143F41}"/>
                </a:ext>
              </a:extLst>
            </p:cNvPr>
            <p:cNvSpPr txBox="1"/>
            <p:nvPr/>
          </p:nvSpPr>
          <p:spPr>
            <a:xfrm>
              <a:off x="7111357" y="5788830"/>
              <a:ext cx="1356395" cy="3880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400" dirty="0">
                  <a:latin typeface="Arial" panose="020B0604020202020204" pitchFamily="34" charset="0"/>
                  <a:cs typeface="Arial" panose="020B0604020202020204" pitchFamily="34" charset="0"/>
                </a:rPr>
                <a:t>192.168.0.</a:t>
              </a:r>
              <a:r>
                <a:rPr lang="en-US" altLang="ja-JP" sz="1400" dirty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kumimoji="1" lang="ja-JP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ED6BD855-B6FE-4A5E-958D-34E0E4634A0D}"/>
                </a:ext>
              </a:extLst>
            </p:cNvPr>
            <p:cNvSpPr txBox="1"/>
            <p:nvPr/>
          </p:nvSpPr>
          <p:spPr>
            <a:xfrm>
              <a:off x="5207492" y="4626511"/>
              <a:ext cx="1575912" cy="6597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400" dirty="0">
                  <a:latin typeface="Arial" panose="020B0604020202020204" pitchFamily="34" charset="0"/>
                  <a:cs typeface="Arial" panose="020B0604020202020204" pitchFamily="34" charset="0"/>
                </a:rPr>
                <a:t>192.168.30.134</a:t>
              </a:r>
            </a:p>
            <a:p>
              <a:r>
                <a:rPr lang="en-US" altLang="ja-JP" sz="1400" dirty="0">
                  <a:latin typeface="Arial" panose="020B0604020202020204" pitchFamily="34" charset="0"/>
                  <a:cs typeface="Arial" panose="020B0604020202020204" pitchFamily="34" charset="0"/>
                </a:rPr>
                <a:t>192.168.0.201</a:t>
              </a:r>
              <a:endParaRPr kumimoji="1" lang="ja-JP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D54F1380-0024-492B-8BFE-F5E4EF6184C9}"/>
                </a:ext>
              </a:extLst>
            </p:cNvPr>
            <p:cNvSpPr txBox="1"/>
            <p:nvPr/>
          </p:nvSpPr>
          <p:spPr>
            <a:xfrm>
              <a:off x="5210397" y="1922061"/>
              <a:ext cx="1575912" cy="3880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400" dirty="0">
                  <a:latin typeface="Arial" panose="020B0604020202020204" pitchFamily="34" charset="0"/>
                  <a:cs typeface="Arial" panose="020B0604020202020204" pitchFamily="34" charset="0"/>
                </a:rPr>
                <a:t>192.168.30.128</a:t>
              </a:r>
            </a:p>
          </p:txBody>
        </p:sp>
      </p:grpSp>
      <p:pic>
        <p:nvPicPr>
          <p:cNvPr id="28" name="図 27">
            <a:extLst>
              <a:ext uri="{FF2B5EF4-FFF2-40B4-BE49-F238E27FC236}">
                <a16:creationId xmlns:a16="http://schemas.microsoft.com/office/drawing/2014/main" id="{F1E557CF-DD19-4CB0-ABD5-542A50EE27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080" y="3668221"/>
            <a:ext cx="3223320" cy="2417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956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B08DC0-CE48-4CC1-9F1F-4A028DC76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Sensor unit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13D0F26-B2EB-447B-80CD-734FB5269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3 sensors: temperature, humidity and air pressure</a:t>
            </a:r>
          </a:p>
          <a:p>
            <a:r>
              <a:rPr lang="en-US" altLang="ja-JP" dirty="0"/>
              <a:t>ESP32 with Wi-Fi</a:t>
            </a:r>
          </a:p>
          <a:p>
            <a:r>
              <a:rPr kumimoji="1" lang="en-US" altLang="ja-JP" dirty="0"/>
              <a:t>Developed in C++ using Arduino</a:t>
            </a:r>
          </a:p>
          <a:p>
            <a:r>
              <a:rPr kumimoji="1" lang="en-US" altLang="ja-JP" dirty="0" err="1"/>
              <a:t>mDNS</a:t>
            </a:r>
            <a:r>
              <a:rPr kumimoji="1" lang="en-US" altLang="ja-JP" dirty="0"/>
              <a:t> support</a:t>
            </a:r>
            <a:endParaRPr kumimoji="1" lang="ja-JP" altLang="en-US" dirty="0"/>
          </a:p>
          <a:p>
            <a:endParaRPr kumimoji="1" lang="ja-JP" altLang="en-US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DBA684-C448-4E28-A4AE-F594210C7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30FDE9A-5B26-4F4C-BE0B-14D116F7E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3</a:t>
            </a:fld>
            <a:endParaRPr lang="en-US"/>
          </a:p>
        </p:txBody>
      </p:sp>
      <p:sp>
        <p:nvSpPr>
          <p:cNvPr id="6" name="日付プレースホルダー 5">
            <a:extLst>
              <a:ext uri="{FF2B5EF4-FFF2-40B4-BE49-F238E27FC236}">
                <a16:creationId xmlns:a16="http://schemas.microsoft.com/office/drawing/2014/main" id="{3B285EC7-38DB-489F-AB85-9171183EB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2021-10-12</a:t>
            </a:fld>
            <a:endParaRPr 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E8286845-2746-4241-A350-EF51CBC2C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656" y="4093534"/>
            <a:ext cx="9797748" cy="2083429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7D7CC7AA-F19A-4579-94B2-949458CB65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5833" y="1339899"/>
            <a:ext cx="3551497" cy="2448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800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197F5E9-1431-4357-852F-00C9AB7DE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Proxy server 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7DEAE4B-AEA3-46C6-B7E8-B0FBCDC30A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Objectives</a:t>
            </a:r>
          </a:p>
          <a:p>
            <a:pPr lvl="1"/>
            <a:r>
              <a:rPr lang="en-US" altLang="ja-JP" dirty="0"/>
              <a:t>prevent direct access to real devices.</a:t>
            </a:r>
          </a:p>
          <a:p>
            <a:pPr lvl="1"/>
            <a:r>
              <a:rPr lang="en-US" altLang="ja-JP" dirty="0"/>
              <a:t>allow multiple devices connected with different protocols and authentication methods to connect using one protocol and one authentication method.</a:t>
            </a:r>
          </a:p>
          <a:p>
            <a:r>
              <a:rPr lang="en-US" altLang="ja-JP" dirty="0"/>
              <a:t>Shadow device</a:t>
            </a:r>
          </a:p>
          <a:p>
            <a:pPr lvl="1"/>
            <a:r>
              <a:rPr lang="en-US" altLang="ja-JP" dirty="0"/>
              <a:t>are created on request from real device</a:t>
            </a:r>
          </a:p>
          <a:p>
            <a:pPr lvl="1"/>
            <a:r>
              <a:rPr lang="en-US" altLang="ja-JP" dirty="0"/>
              <a:t>exposes the endpoint to applications instead of real device</a:t>
            </a:r>
          </a:p>
          <a:p>
            <a:pPr marL="0" indent="0">
              <a:buNone/>
            </a:pPr>
            <a:endParaRPr kumimoji="1" lang="en-US" altLang="ja-JP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6C5CBFB-534F-4338-B61D-27E37CC08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2B291F5-D218-40E6-AB2D-82DE68B5A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4</a:t>
            </a:fld>
            <a:endParaRPr lang="en-US"/>
          </a:p>
        </p:txBody>
      </p:sp>
      <p:sp>
        <p:nvSpPr>
          <p:cNvPr id="6" name="日付プレースホルダー 5">
            <a:extLst>
              <a:ext uri="{FF2B5EF4-FFF2-40B4-BE49-F238E27FC236}">
                <a16:creationId xmlns:a16="http://schemas.microsoft.com/office/drawing/2014/main" id="{E83533A8-D75A-4501-AF83-EDECB9B934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2021-10-12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25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F9FF4E-E637-4829-B0CC-9EA308F37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Proxy server (2)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BA0EEBE-85BD-41FA-BC03-F3933EB75F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Developed in JAVA on </a:t>
            </a:r>
            <a:r>
              <a:rPr kumimoji="1" lang="en-US" altLang="ja-JP" dirty="0" err="1"/>
              <a:t>RaspberryPi</a:t>
            </a:r>
            <a:r>
              <a:rPr kumimoji="1" lang="en-US" altLang="ja-JP" dirty="0"/>
              <a:t> (</a:t>
            </a:r>
            <a:r>
              <a:rPr lang="en-US" altLang="ja-JP" dirty="0"/>
              <a:t>L</a:t>
            </a:r>
            <a:r>
              <a:rPr kumimoji="1" lang="en-US" altLang="ja-JP" dirty="0"/>
              <a:t>inux)</a:t>
            </a:r>
          </a:p>
          <a:p>
            <a:r>
              <a:rPr lang="en-US" altLang="ja-JP" dirty="0"/>
              <a:t>Advertising the proxy address to real devices and applications with </a:t>
            </a:r>
            <a:r>
              <a:rPr lang="en-US" altLang="ja-JP" dirty="0" err="1"/>
              <a:t>mDNS</a:t>
            </a:r>
            <a:r>
              <a:rPr lang="en-US" altLang="ja-JP" dirty="0"/>
              <a:t> 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F7596D9-8337-440A-BC5F-8350C8CFA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DC80A9ED-C83D-4379-BB66-DAA458B07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5</a:t>
            </a:fld>
            <a:endParaRPr lang="en-US"/>
          </a:p>
        </p:txBody>
      </p:sp>
      <p:sp>
        <p:nvSpPr>
          <p:cNvPr id="6" name="日付プレースホルダー 5">
            <a:extLst>
              <a:ext uri="{FF2B5EF4-FFF2-40B4-BE49-F238E27FC236}">
                <a16:creationId xmlns:a16="http://schemas.microsoft.com/office/drawing/2014/main" id="{82B67E80-A5C0-4D47-9821-449ED17E9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2021-10-13</a:t>
            </a:fld>
            <a:endParaRPr 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5DDC3670-7FB5-4DAD-B82F-C2A0EF4283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900" y="3000185"/>
            <a:ext cx="9940200" cy="208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95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2F6DF12-1238-4D99-AA49-B6348F002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APIs of Proxy server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AC7B00A-C820-4CD1-A730-3A230AA94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8222"/>
            <a:ext cx="10515600" cy="5194653"/>
          </a:xfrm>
        </p:spPr>
        <p:txBody>
          <a:bodyPr>
            <a:normAutofit/>
          </a:bodyPr>
          <a:lstStyle/>
          <a:p>
            <a:r>
              <a:rPr kumimoji="1" lang="en-US" altLang="ja-JP" dirty="0"/>
              <a:t>Registration and </a:t>
            </a:r>
            <a:r>
              <a:rPr kumimoji="1" lang="en-US" altLang="ja-JP" dirty="0" err="1"/>
              <a:t>unregistration</a:t>
            </a:r>
            <a:r>
              <a:rPr kumimoji="1" lang="en-US" altLang="ja-JP" dirty="0"/>
              <a:t> of shadow devices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kumimoji="1" lang="en-US" altLang="ja-JP" dirty="0"/>
              <a:t>Getting a list of registered shadows</a:t>
            </a:r>
          </a:p>
          <a:p>
            <a:endParaRPr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Retrieving shadow TDs and real TDs</a:t>
            </a:r>
          </a:p>
          <a:p>
            <a:endParaRPr kumimoji="1" lang="en-US" altLang="ja-JP" dirty="0"/>
          </a:p>
          <a:p>
            <a:r>
              <a:rPr kumimoji="1" lang="en-US" altLang="ja-JP" dirty="0"/>
              <a:t>Search APIs are NOT implemented.</a:t>
            </a:r>
          </a:p>
          <a:p>
            <a:pPr lvl="1"/>
            <a:r>
              <a:rPr lang="en-US" altLang="ja-JP" dirty="0"/>
              <a:t>APIs to search for devices with their description and attributes as a key </a:t>
            </a:r>
            <a:endParaRPr kumimoji="1" lang="ja-JP" altLang="en-US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555B13B-5A93-449D-99A1-6E272BE4F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61A5CB2-4243-4730-8DEE-3D2337874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6</a:t>
            </a:fld>
            <a:endParaRPr lang="en-US"/>
          </a:p>
        </p:txBody>
      </p:sp>
      <p:sp>
        <p:nvSpPr>
          <p:cNvPr id="6" name="日付プレースホルダー 5">
            <a:extLst>
              <a:ext uri="{FF2B5EF4-FFF2-40B4-BE49-F238E27FC236}">
                <a16:creationId xmlns:a16="http://schemas.microsoft.com/office/drawing/2014/main" id="{8A8D171D-22BF-4E62-A227-4803E2FC3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2021-10-12</a:t>
            </a:fld>
            <a:endParaRPr 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377454DC-AD42-49F9-9B70-C06AFBE16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865" y="3381591"/>
            <a:ext cx="10175314" cy="866742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ACC8523C-B910-4AD9-8F71-4A79B7EE4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931" y="1769097"/>
            <a:ext cx="8225742" cy="391702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A1DC6E8F-0495-41DC-805E-20A9CE5A86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401" y="2261295"/>
            <a:ext cx="6190679" cy="432746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C5B532DB-D980-44A3-8D02-0AD3536CF4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9865" y="4868839"/>
            <a:ext cx="5842172" cy="44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589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27C3AD8-FBFF-4992-BA6F-078CA4C71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Results: checked devices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25117AB-3FB3-49FB-8BFC-43304F006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4 devices are connected (Internet, VPN and local)</a:t>
            </a:r>
          </a:p>
          <a:p>
            <a:pPr lvl="1"/>
            <a:r>
              <a:rPr lang="en-US" altLang="ja-JP" dirty="0"/>
              <a:t>Fujitsu sensor can find the proxy and register own TD to it automatically</a:t>
            </a:r>
          </a:p>
          <a:p>
            <a:pPr lvl="1"/>
            <a:r>
              <a:rPr kumimoji="1" lang="en-US" altLang="ja-JP" dirty="0"/>
              <a:t>Others </a:t>
            </a:r>
            <a:r>
              <a:rPr lang="en-US" altLang="ja-JP" dirty="0"/>
              <a:t>are register manually</a:t>
            </a:r>
          </a:p>
          <a:p>
            <a:pPr lvl="1"/>
            <a:r>
              <a:rPr kumimoji="1" lang="en-US" altLang="ja-JP" dirty="0"/>
              <a:t>All devices can be controlled from the application on the VPN via the proxy</a:t>
            </a:r>
            <a:endParaRPr kumimoji="1" lang="ja-JP" altLang="en-US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24ECDD4-222E-41C3-8DA8-4575DD7B1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W3C Web of Things (WoT) WG/IG</a:t>
            </a: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2D2C6A3-4D25-4196-8F0F-26D7E1395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5BDE2E-7167-1944-9FEE-E44668D91CB6}" type="slidenum">
              <a:rPr lang="en-US" smtClean="0"/>
              <a:t>7</a:t>
            </a:fld>
            <a:endParaRPr lang="en-US"/>
          </a:p>
        </p:txBody>
      </p:sp>
      <p:sp>
        <p:nvSpPr>
          <p:cNvPr id="6" name="日付プレースホルダー 5">
            <a:extLst>
              <a:ext uri="{FF2B5EF4-FFF2-40B4-BE49-F238E27FC236}">
                <a16:creationId xmlns:a16="http://schemas.microsoft.com/office/drawing/2014/main" id="{22D3208D-2505-4AFC-B0CE-064135821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9AB1E-7FD9-0A40-B7C0-508CCACB3E9A}" type="datetime1">
              <a:rPr lang="en-CA" smtClean="0"/>
              <a:t>2021-10-12</a:t>
            </a:fld>
            <a:endParaRPr 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397A7002-6878-4965-B048-80FA1C7FFC90}"/>
              </a:ext>
            </a:extLst>
          </p:cNvPr>
          <p:cNvGrpSpPr/>
          <p:nvPr/>
        </p:nvGrpSpPr>
        <p:grpSpPr>
          <a:xfrm>
            <a:off x="2779776" y="3035205"/>
            <a:ext cx="7530165" cy="3286083"/>
            <a:chOff x="1615037" y="1427018"/>
            <a:chExt cx="8889471" cy="5441778"/>
          </a:xfrm>
        </p:grpSpPr>
        <p:sp>
          <p:nvSpPr>
            <p:cNvPr id="8" name="四角形: 角を丸くする 7">
              <a:extLst>
                <a:ext uri="{FF2B5EF4-FFF2-40B4-BE49-F238E27FC236}">
                  <a16:creationId xmlns:a16="http://schemas.microsoft.com/office/drawing/2014/main" id="{6259473A-80BB-4FE4-8D98-50107FA86EB2}"/>
                </a:ext>
              </a:extLst>
            </p:cNvPr>
            <p:cNvSpPr/>
            <p:nvPr/>
          </p:nvSpPr>
          <p:spPr>
            <a:xfrm>
              <a:off x="3775364" y="1427018"/>
              <a:ext cx="4641272" cy="4502727"/>
            </a:xfrm>
            <a:prstGeom prst="roundRect">
              <a:avLst>
                <a:gd name="adj" fmla="val 5469"/>
              </a:avLst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四角形: 角を丸くする 8">
              <a:extLst>
                <a:ext uri="{FF2B5EF4-FFF2-40B4-BE49-F238E27FC236}">
                  <a16:creationId xmlns:a16="http://schemas.microsoft.com/office/drawing/2014/main" id="{EA96C9F3-8DD5-4F0D-997A-BFB6477F2ABA}"/>
                </a:ext>
              </a:extLst>
            </p:cNvPr>
            <p:cNvSpPr/>
            <p:nvPr/>
          </p:nvSpPr>
          <p:spPr>
            <a:xfrm>
              <a:off x="6430160" y="2930235"/>
              <a:ext cx="3963641" cy="2735387"/>
            </a:xfrm>
            <a:prstGeom prst="roundRect">
              <a:avLst>
                <a:gd name="adj" fmla="val 5750"/>
              </a:avLst>
            </a:prstGeom>
            <a:solidFill>
              <a:srgbClr val="FFF2CC">
                <a:alpha val="50196"/>
              </a:srgb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 sz="16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30264971-DB2E-41ED-9E94-FFBAB18E9BA2}"/>
                </a:ext>
              </a:extLst>
            </p:cNvPr>
            <p:cNvSpPr/>
            <p:nvPr/>
          </p:nvSpPr>
          <p:spPr>
            <a:xfrm>
              <a:off x="6818087" y="3216891"/>
              <a:ext cx="1333662" cy="748145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Proxy server</a:t>
              </a:r>
              <a:endParaRPr kumimoji="1" lang="ja-JP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2D68818C-1CD3-4E05-90BE-90ABA73BDFF4}"/>
                </a:ext>
              </a:extLst>
            </p:cNvPr>
            <p:cNvSpPr/>
            <p:nvPr/>
          </p:nvSpPr>
          <p:spPr>
            <a:xfrm>
              <a:off x="8693402" y="4578924"/>
              <a:ext cx="1333662" cy="748145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Sensor unit</a:t>
              </a:r>
            </a:p>
          </p:txBody>
        </p:sp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E358B86B-CD4D-4A9E-BDD7-3C7E66523B7D}"/>
                </a:ext>
              </a:extLst>
            </p:cNvPr>
            <p:cNvSpPr txBox="1"/>
            <p:nvPr/>
          </p:nvSpPr>
          <p:spPr>
            <a:xfrm>
              <a:off x="3775364" y="1512138"/>
              <a:ext cx="1749340" cy="4435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192.168.30.xx</a:t>
              </a:r>
              <a:endParaRPr kumimoji="1" lang="ja-JP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9CF3CBB7-33C3-448E-B7C7-3599C34FBBAB}"/>
                </a:ext>
              </a:extLst>
            </p:cNvPr>
            <p:cNvSpPr txBox="1"/>
            <p:nvPr/>
          </p:nvSpPr>
          <p:spPr>
            <a:xfrm>
              <a:off x="8888261" y="2529252"/>
              <a:ext cx="1616247" cy="4435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192.168.0.xx</a:t>
              </a:r>
              <a:endParaRPr kumimoji="1" lang="ja-JP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0F07219D-E8E0-4EBD-AC73-A8FDD676E688}"/>
                </a:ext>
              </a:extLst>
            </p:cNvPr>
            <p:cNvSpPr txBox="1"/>
            <p:nvPr/>
          </p:nvSpPr>
          <p:spPr>
            <a:xfrm>
              <a:off x="4214488" y="3221696"/>
              <a:ext cx="1721222" cy="4435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6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Plugfest</a:t>
              </a:r>
              <a:r>
                <a:rPr lang="en-US" altLang="ja-JP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 VPN</a:t>
              </a:r>
              <a:endParaRPr kumimoji="1" lang="ja-JP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C6EB4D63-CC22-4A1C-B20B-D555503D01D4}"/>
                </a:ext>
              </a:extLst>
            </p:cNvPr>
            <p:cNvSpPr/>
            <p:nvPr/>
          </p:nvSpPr>
          <p:spPr>
            <a:xfrm>
              <a:off x="4302354" y="4578925"/>
              <a:ext cx="1333662" cy="748145"/>
            </a:xfrm>
            <a:prstGeom prst="rect">
              <a:avLst/>
            </a:prstGeom>
            <a:solidFill>
              <a:schemeClr val="bg1"/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device</a:t>
              </a:r>
              <a:endParaRPr kumimoji="1" lang="ja-JP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7D130017-719F-4467-926C-9DD86282E597}"/>
                </a:ext>
              </a:extLst>
            </p:cNvPr>
            <p:cNvSpPr/>
            <p:nvPr/>
          </p:nvSpPr>
          <p:spPr>
            <a:xfrm>
              <a:off x="1974602" y="4578926"/>
              <a:ext cx="1333662" cy="748145"/>
            </a:xfrm>
            <a:prstGeom prst="rect">
              <a:avLst/>
            </a:prstGeom>
            <a:solidFill>
              <a:schemeClr val="bg1"/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device</a:t>
              </a:r>
              <a:endParaRPr kumimoji="1" lang="ja-JP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D22E7BBD-E9C1-4E47-B73F-0B537C589B1E}"/>
                </a:ext>
              </a:extLst>
            </p:cNvPr>
            <p:cNvSpPr/>
            <p:nvPr/>
          </p:nvSpPr>
          <p:spPr>
            <a:xfrm>
              <a:off x="6818087" y="1872734"/>
              <a:ext cx="1333663" cy="748145"/>
            </a:xfrm>
            <a:prstGeom prst="rect">
              <a:avLst/>
            </a:prstGeom>
            <a:solidFill>
              <a:schemeClr val="bg1"/>
            </a:solidFill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altLang="ja-JP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Application</a:t>
              </a:r>
            </a:p>
            <a:p>
              <a:pPr algn="ctr"/>
              <a:r>
                <a:rPr kumimoji="1" lang="en-US" altLang="ja-JP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(curl, </a:t>
              </a:r>
              <a:r>
                <a:rPr kumimoji="1" lang="en-US" altLang="ja-JP" sz="1200" dirty="0" err="1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nodeRED</a:t>
              </a:r>
              <a:r>
                <a:rPr kumimoji="1" lang="en-US" altLang="ja-JP" sz="12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cxnSp>
          <p:nvCxnSpPr>
            <p:cNvPr id="18" name="直線コネクタ 17">
              <a:extLst>
                <a:ext uri="{FF2B5EF4-FFF2-40B4-BE49-F238E27FC236}">
                  <a16:creationId xmlns:a16="http://schemas.microsoft.com/office/drawing/2014/main" id="{9D8A0C62-651B-4601-A4E7-6893B31B05DD}"/>
                </a:ext>
              </a:extLst>
            </p:cNvPr>
            <p:cNvCxnSpPr>
              <a:stCxn id="16" idx="0"/>
              <a:endCxn id="10" idx="2"/>
            </p:cNvCxnSpPr>
            <p:nvPr/>
          </p:nvCxnSpPr>
          <p:spPr>
            <a:xfrm flipV="1">
              <a:off x="2641433" y="3965036"/>
              <a:ext cx="4843485" cy="61389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コネクタ 18">
              <a:extLst>
                <a:ext uri="{FF2B5EF4-FFF2-40B4-BE49-F238E27FC236}">
                  <a16:creationId xmlns:a16="http://schemas.microsoft.com/office/drawing/2014/main" id="{7F7BF0F2-2299-4D9F-B69F-EAFE0655FA33}"/>
                </a:ext>
              </a:extLst>
            </p:cNvPr>
            <p:cNvCxnSpPr>
              <a:cxnSpLocks/>
              <a:stCxn id="15" idx="0"/>
              <a:endCxn id="10" idx="2"/>
            </p:cNvCxnSpPr>
            <p:nvPr/>
          </p:nvCxnSpPr>
          <p:spPr>
            <a:xfrm flipV="1">
              <a:off x="4969185" y="3965036"/>
              <a:ext cx="2515733" cy="613889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コネクタ 19">
              <a:extLst>
                <a:ext uri="{FF2B5EF4-FFF2-40B4-BE49-F238E27FC236}">
                  <a16:creationId xmlns:a16="http://schemas.microsoft.com/office/drawing/2014/main" id="{CDF83399-CF14-48EA-9301-D189BD1B0FD0}"/>
                </a:ext>
              </a:extLst>
            </p:cNvPr>
            <p:cNvCxnSpPr>
              <a:cxnSpLocks/>
              <a:stCxn id="10" idx="2"/>
              <a:endCxn id="11" idx="0"/>
            </p:cNvCxnSpPr>
            <p:nvPr/>
          </p:nvCxnSpPr>
          <p:spPr>
            <a:xfrm>
              <a:off x="7484918" y="3965036"/>
              <a:ext cx="1875315" cy="61388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B4DE1CB6-5995-4545-B54B-3AC37D97AC81}"/>
                </a:ext>
              </a:extLst>
            </p:cNvPr>
            <p:cNvCxnSpPr>
              <a:cxnSpLocks/>
              <a:stCxn id="10" idx="0"/>
              <a:endCxn id="17" idx="2"/>
            </p:cNvCxnSpPr>
            <p:nvPr/>
          </p:nvCxnSpPr>
          <p:spPr>
            <a:xfrm flipV="1">
              <a:off x="7484918" y="2620879"/>
              <a:ext cx="1" cy="59601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テキスト ボックス 21">
              <a:extLst>
                <a:ext uri="{FF2B5EF4-FFF2-40B4-BE49-F238E27FC236}">
                  <a16:creationId xmlns:a16="http://schemas.microsoft.com/office/drawing/2014/main" id="{A904D575-212C-44DE-A3F1-417F101BC526}"/>
                </a:ext>
              </a:extLst>
            </p:cNvPr>
            <p:cNvSpPr txBox="1"/>
            <p:nvPr/>
          </p:nvSpPr>
          <p:spPr>
            <a:xfrm>
              <a:off x="8594639" y="3032742"/>
              <a:ext cx="1618121" cy="4435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Fujitsu local</a:t>
              </a:r>
              <a:endParaRPr kumimoji="1" lang="ja-JP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AA756BDB-638E-4E26-ABEB-3927EA73EB29}"/>
                </a:ext>
              </a:extLst>
            </p:cNvPr>
            <p:cNvSpPr txBox="1"/>
            <p:nvPr/>
          </p:nvSpPr>
          <p:spPr>
            <a:xfrm>
              <a:off x="2125907" y="3234907"/>
              <a:ext cx="1096993" cy="4435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b="1" dirty="0">
                  <a:latin typeface="Arial" panose="020B0604020202020204" pitchFamily="34" charset="0"/>
                  <a:cs typeface="Arial" panose="020B0604020202020204" pitchFamily="34" charset="0"/>
                </a:rPr>
                <a:t>Internet</a:t>
              </a:r>
              <a:endParaRPr kumimoji="1" lang="ja-JP" altLang="en-US" sz="16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テキスト ボックス 23">
              <a:extLst>
                <a:ext uri="{FF2B5EF4-FFF2-40B4-BE49-F238E27FC236}">
                  <a16:creationId xmlns:a16="http://schemas.microsoft.com/office/drawing/2014/main" id="{BDD18F99-B698-4F32-95B8-C9C6CA2FEE4B}"/>
                </a:ext>
              </a:extLst>
            </p:cNvPr>
            <p:cNvSpPr txBox="1"/>
            <p:nvPr/>
          </p:nvSpPr>
          <p:spPr>
            <a:xfrm>
              <a:off x="8594639" y="5358719"/>
              <a:ext cx="1436289" cy="4032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400" dirty="0">
                  <a:latin typeface="Arial" panose="020B0604020202020204" pitchFamily="34" charset="0"/>
                  <a:cs typeface="Arial" panose="020B0604020202020204" pitchFamily="34" charset="0"/>
                </a:rPr>
                <a:t>192.168.0.</a:t>
              </a:r>
              <a:r>
                <a:rPr lang="en-US" altLang="ja-JP" sz="1400" dirty="0"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kumimoji="1" lang="ja-JP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テキスト ボックス 24">
              <a:extLst>
                <a:ext uri="{FF2B5EF4-FFF2-40B4-BE49-F238E27FC236}">
                  <a16:creationId xmlns:a16="http://schemas.microsoft.com/office/drawing/2014/main" id="{6168E615-7B81-4F4B-A977-FAD17850B9A5}"/>
                </a:ext>
              </a:extLst>
            </p:cNvPr>
            <p:cNvSpPr txBox="1"/>
            <p:nvPr/>
          </p:nvSpPr>
          <p:spPr>
            <a:xfrm>
              <a:off x="6690774" y="4196399"/>
              <a:ext cx="1668735" cy="6854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400" dirty="0">
                  <a:latin typeface="Arial" panose="020B0604020202020204" pitchFamily="34" charset="0"/>
                  <a:cs typeface="Arial" panose="020B0604020202020204" pitchFamily="34" charset="0"/>
                </a:rPr>
                <a:t>192.168.30.134</a:t>
              </a:r>
            </a:p>
            <a:p>
              <a:r>
                <a:rPr lang="en-US" altLang="ja-JP" sz="1400" dirty="0">
                  <a:latin typeface="Arial" panose="020B0604020202020204" pitchFamily="34" charset="0"/>
                  <a:cs typeface="Arial" panose="020B0604020202020204" pitchFamily="34" charset="0"/>
                </a:rPr>
                <a:t>192.168.0.201</a:t>
              </a:r>
              <a:endParaRPr kumimoji="1" lang="ja-JP" altLang="en-US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テキスト ボックス 25">
              <a:extLst>
                <a:ext uri="{FF2B5EF4-FFF2-40B4-BE49-F238E27FC236}">
                  <a16:creationId xmlns:a16="http://schemas.microsoft.com/office/drawing/2014/main" id="{15348421-A907-49B7-9E85-88554F5D8583}"/>
                </a:ext>
              </a:extLst>
            </p:cNvPr>
            <p:cNvSpPr txBox="1"/>
            <p:nvPr/>
          </p:nvSpPr>
          <p:spPr>
            <a:xfrm>
              <a:off x="6693679" y="1491950"/>
              <a:ext cx="1668735" cy="4032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400" dirty="0">
                  <a:latin typeface="Arial" panose="020B0604020202020204" pitchFamily="34" charset="0"/>
                  <a:cs typeface="Arial" panose="020B0604020202020204" pitchFamily="34" charset="0"/>
                </a:rPr>
                <a:t>192.168.30.128</a:t>
              </a:r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16346F2B-2A1B-4758-B24B-F101D4C0CD2D}"/>
                </a:ext>
              </a:extLst>
            </p:cNvPr>
            <p:cNvSpPr txBox="1"/>
            <p:nvPr/>
          </p:nvSpPr>
          <p:spPr>
            <a:xfrm>
              <a:off x="8571287" y="5980882"/>
              <a:ext cx="1921800" cy="4435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fj</a:t>
              </a:r>
              <a:r>
                <a:rPr kumimoji="1" lang="en-US" altLang="ja-JP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sensor</a:t>
              </a:r>
              <a:r>
                <a:rPr kumimoji="1" lang="en-US" altLang="ja-JP" sz="1600" dirty="0">
                  <a:latin typeface="Arial" panose="020B0604020202020204" pitchFamily="34" charset="0"/>
                  <a:cs typeface="Arial" panose="020B0604020202020204" pitchFamily="34" charset="0"/>
                </a:rPr>
                <a:t>(</a:t>
              </a:r>
              <a:r>
                <a:rPr lang="en-US" altLang="ja-JP" sz="1600" dirty="0">
                  <a:latin typeface="Arial" panose="020B0604020202020204" pitchFamily="34" charset="0"/>
                  <a:cs typeface="Arial" panose="020B0604020202020204" pitchFamily="34" charset="0"/>
                </a:rPr>
                <a:t>F</a:t>
              </a:r>
              <a:r>
                <a:rPr kumimoji="1" lang="en-US" altLang="ja-JP" sz="1600" dirty="0">
                  <a:latin typeface="Arial" panose="020B0604020202020204" pitchFamily="34" charset="0"/>
                  <a:cs typeface="Arial" panose="020B0604020202020204" pitchFamily="34" charset="0"/>
                </a:rPr>
                <a:t>ujitsu)</a:t>
              </a:r>
              <a:endParaRPr kumimoji="1" lang="ja-JP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テキスト ボックス 27">
              <a:extLst>
                <a:ext uri="{FF2B5EF4-FFF2-40B4-BE49-F238E27FC236}">
                  <a16:creationId xmlns:a16="http://schemas.microsoft.com/office/drawing/2014/main" id="{6E9D7DBB-2DE2-4B6C-9602-933C7DD7C141}"/>
                </a:ext>
              </a:extLst>
            </p:cNvPr>
            <p:cNvSpPr txBox="1"/>
            <p:nvPr/>
          </p:nvSpPr>
          <p:spPr>
            <a:xfrm>
              <a:off x="1615037" y="5985658"/>
              <a:ext cx="2109256" cy="4435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600" dirty="0">
                  <a:latin typeface="Arial" panose="020B0604020202020204" pitchFamily="34" charset="0"/>
                  <a:cs typeface="Arial" panose="020B0604020202020204" pitchFamily="34" charset="0"/>
                </a:rPr>
                <a:t>counte</a:t>
              </a:r>
              <a:r>
                <a:rPr kumimoji="1" lang="en-US" altLang="ja-JP" sz="1600" dirty="0">
                  <a:latin typeface="Arial" panose="020B0604020202020204" pitchFamily="34" charset="0"/>
                  <a:cs typeface="Arial" panose="020B0604020202020204" pitchFamily="34" charset="0"/>
                </a:rPr>
                <a:t>r(Siemens)</a:t>
              </a:r>
              <a:endParaRPr kumimoji="1" lang="ja-JP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テキスト ボックス 28">
              <a:extLst>
                <a:ext uri="{FF2B5EF4-FFF2-40B4-BE49-F238E27FC236}">
                  <a16:creationId xmlns:a16="http://schemas.microsoft.com/office/drawing/2014/main" id="{E184FD5B-6B2C-410F-AD00-65BA33EDA1F2}"/>
                </a:ext>
              </a:extLst>
            </p:cNvPr>
            <p:cNvSpPr txBox="1"/>
            <p:nvPr/>
          </p:nvSpPr>
          <p:spPr>
            <a:xfrm>
              <a:off x="3980598" y="6041207"/>
              <a:ext cx="2199235" cy="4435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hitachi</a:t>
              </a:r>
              <a:r>
                <a:rPr lang="en-US" altLang="ja-JP" sz="1600" dirty="0">
                  <a:latin typeface="Arial" panose="020B0604020202020204" pitchFamily="34" charset="0"/>
                  <a:cs typeface="Arial" panose="020B0604020202020204" pitchFamily="34" charset="0"/>
                </a:rPr>
                <a:t>-led</a:t>
              </a:r>
              <a:r>
                <a:rPr kumimoji="1" lang="en-US" altLang="ja-JP" sz="1600" dirty="0">
                  <a:latin typeface="Arial" panose="020B0604020202020204" pitchFamily="34" charset="0"/>
                  <a:cs typeface="Arial" panose="020B0604020202020204" pitchFamily="34" charset="0"/>
                </a:rPr>
                <a:t>(Hitachi)</a:t>
              </a:r>
              <a:endParaRPr kumimoji="1" lang="ja-JP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テキスト ボックス 29">
              <a:extLst>
                <a:ext uri="{FF2B5EF4-FFF2-40B4-BE49-F238E27FC236}">
                  <a16:creationId xmlns:a16="http://schemas.microsoft.com/office/drawing/2014/main" id="{2140F5A1-BBE2-44B0-B26F-BAD890C7EE5F}"/>
                </a:ext>
              </a:extLst>
            </p:cNvPr>
            <p:cNvSpPr txBox="1"/>
            <p:nvPr/>
          </p:nvSpPr>
          <p:spPr>
            <a:xfrm>
              <a:off x="3980598" y="6425261"/>
              <a:ext cx="3562041" cy="4435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temperaturesensor</a:t>
              </a:r>
              <a:r>
                <a:rPr kumimoji="1" lang="en-US" altLang="ja-JP" sz="1600" dirty="0">
                  <a:latin typeface="Arial" panose="020B0604020202020204" pitchFamily="34" charset="0"/>
                  <a:cs typeface="Arial" panose="020B0604020202020204" pitchFamily="34" charset="0"/>
                </a:rPr>
                <a:t>(ECHONET)</a:t>
              </a:r>
              <a:endParaRPr kumimoji="1" lang="ja-JP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5009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4A2AE563-F12E-A147-BA3B-9A4746F4FC72}" vid="{5EB9D27B-D0CC-644E-BED3-159A281995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Template-2021-10-DD-WoT-F2F-Session-Presenter</Template>
  <TotalTime>1588</TotalTime>
  <Words>365</Words>
  <Application>Microsoft Office PowerPoint</Application>
  <PresentationFormat>ワイド画面</PresentationFormat>
  <Paragraphs>92</Paragraphs>
  <Slides>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テーマ</vt:lpstr>
      <vt:lpstr>Plugfest project – Shadow Proxy</vt:lpstr>
      <vt:lpstr>Diagram in this plugfest</vt:lpstr>
      <vt:lpstr>Sensor unit</vt:lpstr>
      <vt:lpstr>Proxy server </vt:lpstr>
      <vt:lpstr>Proxy server (2)</vt:lpstr>
      <vt:lpstr>APIs of Proxy server</vt:lpstr>
      <vt:lpstr>Results: checked devices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Plugfest project – Shadow Proxy</dc:title>
  <dc:creator>Ryuichi Matsukura</dc:creator>
  <cp:lastModifiedBy>Ryuichi Matsukura</cp:lastModifiedBy>
  <cp:revision>3</cp:revision>
  <dcterms:created xsi:type="dcterms:W3CDTF">2021-10-12T07:23:37Z</dcterms:created>
  <dcterms:modified xsi:type="dcterms:W3CDTF">2021-10-13T09:51:55Z</dcterms:modified>
</cp:coreProperties>
</file>

<file path=docProps/thumbnail.jpeg>
</file>